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sldIdLst>
    <p:sldId id="256" r:id="rId2"/>
    <p:sldId id="657" r:id="rId3"/>
    <p:sldId id="501" r:id="rId4"/>
    <p:sldId id="658" r:id="rId5"/>
    <p:sldId id="656" r:id="rId6"/>
    <p:sldId id="500" r:id="rId7"/>
    <p:sldId id="661" r:id="rId8"/>
    <p:sldId id="662" r:id="rId9"/>
    <p:sldId id="663" r:id="rId10"/>
    <p:sldId id="664" r:id="rId11"/>
    <p:sldId id="665" r:id="rId12"/>
    <p:sldId id="666" r:id="rId13"/>
    <p:sldId id="667" r:id="rId14"/>
    <p:sldId id="668" r:id="rId15"/>
    <p:sldId id="669" r:id="rId16"/>
    <p:sldId id="670" r:id="rId17"/>
    <p:sldId id="671" r:id="rId18"/>
    <p:sldId id="673" r:id="rId19"/>
    <p:sldId id="672" r:id="rId20"/>
    <p:sldId id="703" r:id="rId21"/>
    <p:sldId id="704" r:id="rId22"/>
    <p:sldId id="705" r:id="rId23"/>
    <p:sldId id="706" r:id="rId24"/>
    <p:sldId id="707" r:id="rId25"/>
    <p:sldId id="674" r:id="rId26"/>
    <p:sldId id="675" r:id="rId27"/>
    <p:sldId id="676" r:id="rId28"/>
    <p:sldId id="677" r:id="rId29"/>
    <p:sldId id="678" r:id="rId30"/>
    <p:sldId id="680" r:id="rId31"/>
    <p:sldId id="681" r:id="rId32"/>
    <p:sldId id="682" r:id="rId33"/>
    <p:sldId id="683" r:id="rId34"/>
    <p:sldId id="684" r:id="rId35"/>
    <p:sldId id="685" r:id="rId36"/>
    <p:sldId id="686" r:id="rId37"/>
    <p:sldId id="687" r:id="rId38"/>
    <p:sldId id="688" r:id="rId39"/>
    <p:sldId id="689" r:id="rId40"/>
    <p:sldId id="690" r:id="rId41"/>
    <p:sldId id="691" r:id="rId42"/>
    <p:sldId id="692" r:id="rId43"/>
    <p:sldId id="693" r:id="rId44"/>
    <p:sldId id="694" r:id="rId45"/>
    <p:sldId id="695" r:id="rId46"/>
    <p:sldId id="696" r:id="rId47"/>
    <p:sldId id="697" r:id="rId48"/>
    <p:sldId id="698" r:id="rId49"/>
    <p:sldId id="699" r:id="rId50"/>
    <p:sldId id="700" r:id="rId51"/>
    <p:sldId id="708" r:id="rId52"/>
    <p:sldId id="701" r:id="rId53"/>
    <p:sldId id="702" r:id="rId54"/>
    <p:sldId id="709" r:id="rId55"/>
    <p:sldId id="711" r:id="rId56"/>
    <p:sldId id="713" r:id="rId57"/>
    <p:sldId id="716" r:id="rId58"/>
    <p:sldId id="715" r:id="rId59"/>
    <p:sldId id="720" r:id="rId60"/>
    <p:sldId id="719" r:id="rId61"/>
    <p:sldId id="312" r:id="rId6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DA2A6DB-02A2-FE42-A258-76E89D306174}">
          <p14:sldIdLst>
            <p14:sldId id="256"/>
            <p14:sldId id="657"/>
            <p14:sldId id="501"/>
            <p14:sldId id="658"/>
            <p14:sldId id="656"/>
            <p14:sldId id="500"/>
            <p14:sldId id="661"/>
            <p14:sldId id="662"/>
            <p14:sldId id="663"/>
            <p14:sldId id="664"/>
            <p14:sldId id="665"/>
            <p14:sldId id="666"/>
            <p14:sldId id="667"/>
            <p14:sldId id="668"/>
            <p14:sldId id="669"/>
            <p14:sldId id="670"/>
            <p14:sldId id="671"/>
            <p14:sldId id="673"/>
            <p14:sldId id="672"/>
            <p14:sldId id="703"/>
            <p14:sldId id="704"/>
            <p14:sldId id="705"/>
            <p14:sldId id="706"/>
            <p14:sldId id="707"/>
            <p14:sldId id="674"/>
            <p14:sldId id="675"/>
            <p14:sldId id="676"/>
            <p14:sldId id="677"/>
            <p14:sldId id="678"/>
            <p14:sldId id="680"/>
            <p14:sldId id="681"/>
            <p14:sldId id="682"/>
            <p14:sldId id="683"/>
            <p14:sldId id="684"/>
            <p14:sldId id="685"/>
            <p14:sldId id="686"/>
            <p14:sldId id="687"/>
            <p14:sldId id="688"/>
            <p14:sldId id="689"/>
            <p14:sldId id="690"/>
            <p14:sldId id="691"/>
            <p14:sldId id="692"/>
            <p14:sldId id="693"/>
            <p14:sldId id="694"/>
            <p14:sldId id="695"/>
            <p14:sldId id="696"/>
            <p14:sldId id="697"/>
            <p14:sldId id="698"/>
            <p14:sldId id="699"/>
            <p14:sldId id="700"/>
            <p14:sldId id="708"/>
            <p14:sldId id="701"/>
            <p14:sldId id="702"/>
            <p14:sldId id="709"/>
            <p14:sldId id="711"/>
            <p14:sldId id="713"/>
            <p14:sldId id="716"/>
            <p14:sldId id="715"/>
            <p14:sldId id="720"/>
            <p14:sldId id="719"/>
            <p14:sldId id="31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2"/>
    <p:restoredTop sz="86485"/>
  </p:normalViewPr>
  <p:slideViewPr>
    <p:cSldViewPr snapToGrid="0" snapToObjects="1">
      <p:cViewPr>
        <p:scale>
          <a:sx n="59" d="100"/>
          <a:sy n="59" d="100"/>
        </p:scale>
        <p:origin x="2976" y="13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22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50.tiff>
</file>

<file path=ppt/media/image52.tiff>
</file>

<file path=ppt/media/image53.png>
</file>

<file path=ppt/media/image54.png>
</file>

<file path=ppt/media/image56.tiff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19789F-04F4-FA45-8470-E0BE77C80204}" type="datetimeFigureOut">
              <a:rPr lang="en-US" smtClean="0"/>
              <a:pPr/>
              <a:t>4/9/19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3C8E3-F775-A74B-A6DB-60CED34E400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02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93C8E3-F775-A74B-A6DB-60CED34E400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36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93C8E3-F775-A74B-A6DB-60CED34E400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743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06.6247" TargetMode="External"/><Relationship Id="rId4" Type="http://schemas.openxmlformats.org/officeDocument/2006/relationships/image" Target="../media/image50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evinzakka/recurrent-visual-attention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tif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3.png"/><Relationship Id="rId3" Type="http://schemas.openxmlformats.org/officeDocument/2006/relationships/image" Target="../media/image54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5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eruleanacg/Personae/blob/master/README.md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4949" y="2523102"/>
            <a:ext cx="10554585" cy="1670160"/>
          </a:xfrm>
        </p:spPr>
        <p:txBody>
          <a:bodyPr>
            <a:normAutofit/>
          </a:bodyPr>
          <a:lstStyle/>
          <a:p>
            <a:r>
              <a:rPr lang="en-US" altLang="zh-CN" sz="4400" b="1" dirty="0" smtClean="0"/>
              <a:t>An Introduction to Reinforcement Learning</a:t>
            </a:r>
            <a:endParaRPr lang="en-US" sz="4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9228" y="4894665"/>
            <a:ext cx="8915399" cy="1126283"/>
          </a:xfrm>
        </p:spPr>
        <p:txBody>
          <a:bodyPr>
            <a:normAutofit/>
          </a:bodyPr>
          <a:lstStyle/>
          <a:p>
            <a:r>
              <a:rPr lang="en-US" dirty="0"/>
              <a:t>Yuan YAO</a:t>
            </a:r>
          </a:p>
          <a:p>
            <a:r>
              <a:rPr lang="en-US" dirty="0"/>
              <a:t>HKUST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921" y="246397"/>
            <a:ext cx="2840182" cy="189160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675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5163" y="2892425"/>
            <a:ext cx="76835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61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6113" y="2892425"/>
            <a:ext cx="77216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171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Car-Pole Control Problem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7213" y="2600325"/>
            <a:ext cx="78994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481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6063" y="2251075"/>
            <a:ext cx="85217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385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Mathematical Formulation of Reinforcement Learning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Markov property</a:t>
            </a:r>
            <a:r>
              <a:rPr lang="en-US" dirty="0"/>
              <a:t>: Current state completely </a:t>
            </a:r>
            <a:r>
              <a:rPr lang="en-US" dirty="0" smtClean="0"/>
              <a:t>characterizes </a:t>
            </a:r>
            <a:r>
              <a:rPr lang="en-US" dirty="0"/>
              <a:t>the state of the world </a:t>
            </a:r>
          </a:p>
          <a:p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456" y="3097088"/>
            <a:ext cx="9244911" cy="249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00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time step </a:t>
            </a:r>
            <a:r>
              <a:rPr lang="en-US" i="1" dirty="0"/>
              <a:t>t=0</a:t>
            </a:r>
            <a:r>
              <a:rPr lang="en-US" dirty="0"/>
              <a:t>, environment samples initial state s</a:t>
            </a:r>
            <a:r>
              <a:rPr lang="en-US" sz="1200" dirty="0"/>
              <a:t>0 </a:t>
            </a:r>
            <a:r>
              <a:rPr lang="en-US" dirty="0"/>
              <a:t>~ p(s</a:t>
            </a:r>
            <a:r>
              <a:rPr lang="en-US" sz="1200" dirty="0"/>
              <a:t>0</a:t>
            </a:r>
            <a:r>
              <a:rPr lang="en-US" dirty="0"/>
              <a:t>) </a:t>
            </a:r>
          </a:p>
          <a:p>
            <a:r>
              <a:rPr lang="en-US" dirty="0" smtClean="0"/>
              <a:t>Then</a:t>
            </a:r>
            <a:r>
              <a:rPr lang="en-US" dirty="0"/>
              <a:t>, for </a:t>
            </a:r>
            <a:r>
              <a:rPr lang="en-US" i="1" dirty="0"/>
              <a:t>t</a:t>
            </a:r>
            <a:r>
              <a:rPr lang="en-US" dirty="0"/>
              <a:t>=0 until done: </a:t>
            </a:r>
          </a:p>
          <a:p>
            <a:pPr lvl="1"/>
            <a:r>
              <a:rPr lang="en-US" dirty="0" smtClean="0"/>
              <a:t>Agent </a:t>
            </a:r>
            <a:r>
              <a:rPr lang="en-US" dirty="0"/>
              <a:t>selects action a</a:t>
            </a:r>
            <a:r>
              <a:rPr lang="en-US" sz="1100" dirty="0"/>
              <a:t>t </a:t>
            </a:r>
            <a:endParaRPr lang="en-US" dirty="0"/>
          </a:p>
          <a:p>
            <a:pPr lvl="1"/>
            <a:r>
              <a:rPr lang="en-US" dirty="0" smtClean="0"/>
              <a:t>Environment </a:t>
            </a:r>
            <a:r>
              <a:rPr lang="en-US" dirty="0"/>
              <a:t>samples reward </a:t>
            </a:r>
            <a:r>
              <a:rPr lang="en-US" dirty="0" err="1"/>
              <a:t>r</a:t>
            </a:r>
            <a:r>
              <a:rPr lang="en-US" sz="1100" dirty="0" err="1"/>
              <a:t>t</a:t>
            </a:r>
            <a:r>
              <a:rPr lang="en-US" sz="1100" dirty="0"/>
              <a:t> </a:t>
            </a:r>
            <a:r>
              <a:rPr lang="en-US" dirty="0"/>
              <a:t>~ R( . | </a:t>
            </a:r>
            <a:r>
              <a:rPr lang="en-US" dirty="0" err="1"/>
              <a:t>s</a:t>
            </a:r>
            <a:r>
              <a:rPr lang="en-US" sz="1100" dirty="0" err="1"/>
              <a:t>t</a:t>
            </a:r>
            <a:r>
              <a:rPr lang="en-US" dirty="0"/>
              <a:t>, a</a:t>
            </a:r>
            <a:r>
              <a:rPr lang="en-US" sz="1100" dirty="0"/>
              <a:t>t</a:t>
            </a:r>
            <a:r>
              <a:rPr lang="en-US" dirty="0"/>
              <a:t>) </a:t>
            </a:r>
          </a:p>
          <a:p>
            <a:pPr lvl="1"/>
            <a:r>
              <a:rPr lang="en-US" dirty="0" smtClean="0"/>
              <a:t>Environment </a:t>
            </a:r>
            <a:r>
              <a:rPr lang="en-US" dirty="0"/>
              <a:t>samples next state s</a:t>
            </a:r>
            <a:r>
              <a:rPr lang="en-US" sz="1100" dirty="0"/>
              <a:t>t+1 </a:t>
            </a:r>
            <a:r>
              <a:rPr lang="en-US" dirty="0"/>
              <a:t>~ P( . | </a:t>
            </a:r>
            <a:r>
              <a:rPr lang="en-US" dirty="0" err="1" smtClean="0"/>
              <a:t>s</a:t>
            </a:r>
            <a:r>
              <a:rPr lang="en-US" sz="1100" dirty="0" err="1" smtClean="0"/>
              <a:t>t</a:t>
            </a:r>
            <a:r>
              <a:rPr lang="en-US" dirty="0"/>
              <a:t>;</a:t>
            </a:r>
            <a:r>
              <a:rPr lang="en-US" dirty="0" smtClean="0"/>
              <a:t> </a:t>
            </a:r>
            <a:r>
              <a:rPr lang="en-US" dirty="0"/>
              <a:t>a</a:t>
            </a:r>
            <a:r>
              <a:rPr lang="en-US" sz="1100" dirty="0"/>
              <a:t>t</a:t>
            </a:r>
            <a:r>
              <a:rPr lang="en-US" dirty="0"/>
              <a:t>) </a:t>
            </a:r>
          </a:p>
          <a:p>
            <a:pPr lvl="1"/>
            <a:r>
              <a:rPr lang="en-US" dirty="0" smtClean="0"/>
              <a:t>Agent </a:t>
            </a:r>
            <a:r>
              <a:rPr lang="en-US" dirty="0"/>
              <a:t>receives reward </a:t>
            </a:r>
            <a:r>
              <a:rPr lang="en-US" dirty="0" err="1" smtClean="0"/>
              <a:t>r</a:t>
            </a:r>
            <a:r>
              <a:rPr lang="en-US" sz="1100" dirty="0" err="1" smtClean="0"/>
              <a:t>t</a:t>
            </a:r>
            <a:r>
              <a:rPr lang="en-US" sz="1100" dirty="0" smtClean="0"/>
              <a:t> </a:t>
            </a:r>
            <a:r>
              <a:rPr lang="en-US" dirty="0" smtClean="0"/>
              <a:t>and </a:t>
            </a:r>
            <a:r>
              <a:rPr lang="en-US" dirty="0"/>
              <a:t>next state s</a:t>
            </a:r>
            <a:r>
              <a:rPr lang="en-US" sz="1100" dirty="0"/>
              <a:t>t+1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smtClean="0"/>
              <a:t>policy </a:t>
            </a:r>
            <a:r>
              <a:rPr lang="zh-CN" altLang="en-US" smtClean="0"/>
              <a:t>𝜋</a:t>
            </a:r>
            <a:r>
              <a:rPr lang="en-US" dirty="0" smtClean="0"/>
              <a:t> is </a:t>
            </a:r>
            <a:r>
              <a:rPr lang="en-US" dirty="0"/>
              <a:t>a function from S to A that specifies what action to take in each state </a:t>
            </a:r>
          </a:p>
          <a:p>
            <a:r>
              <a:rPr lang="en-US" b="1" dirty="0"/>
              <a:t>Objective</a:t>
            </a:r>
            <a:r>
              <a:rPr lang="en-US" dirty="0"/>
              <a:t>: find policy </a:t>
            </a:r>
            <a:r>
              <a:rPr lang="en-US" dirty="0" smtClean="0"/>
              <a:t>that maximizes the cumulated discounted reward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175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676400"/>
            <a:ext cx="8775767" cy="431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78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7448" y="2057853"/>
            <a:ext cx="8368965" cy="3755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731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3746" y="1905000"/>
            <a:ext cx="9690044" cy="387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42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464129"/>
            <a:ext cx="9267179" cy="462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638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Data</a:t>
            </a:r>
            <a:r>
              <a:rPr lang="en-US" dirty="0"/>
              <a:t>: (x, y)</a:t>
            </a:r>
            <a:br>
              <a:rPr lang="en-US" dirty="0"/>
            </a:br>
            <a:r>
              <a:rPr lang="en-US" dirty="0"/>
              <a:t>x is </a:t>
            </a:r>
            <a:r>
              <a:rPr lang="en-US" dirty="0" smtClean="0"/>
              <a:t>input, </a:t>
            </a:r>
            <a:r>
              <a:rPr lang="en-US" dirty="0"/>
              <a:t>y is </a:t>
            </a:r>
            <a:r>
              <a:rPr lang="en-US" dirty="0" smtClean="0"/>
              <a:t>output/response (label) </a:t>
            </a:r>
            <a:endParaRPr lang="en-US" dirty="0"/>
          </a:p>
          <a:p>
            <a:r>
              <a:rPr lang="en-US" b="1" dirty="0"/>
              <a:t>Goal</a:t>
            </a:r>
            <a:r>
              <a:rPr lang="en-US" dirty="0"/>
              <a:t>: Learn a </a:t>
            </a:r>
            <a:r>
              <a:rPr lang="en-US" i="1" dirty="0"/>
              <a:t>function </a:t>
            </a:r>
            <a:r>
              <a:rPr lang="en-US" dirty="0"/>
              <a:t>to map x -&gt; y </a:t>
            </a:r>
          </a:p>
          <a:p>
            <a:r>
              <a:rPr lang="en-US" b="1" dirty="0"/>
              <a:t>Examples</a:t>
            </a:r>
            <a:r>
              <a:rPr lang="en-US" dirty="0"/>
              <a:t>: </a:t>
            </a:r>
            <a:endParaRPr lang="en-US" dirty="0" smtClean="0"/>
          </a:p>
          <a:p>
            <a:pPr lvl="1"/>
            <a:r>
              <a:rPr lang="en-US" dirty="0" smtClean="0"/>
              <a:t>Classification</a:t>
            </a:r>
            <a:r>
              <a:rPr lang="en-US" dirty="0"/>
              <a:t>, </a:t>
            </a:r>
            <a:endParaRPr lang="en-US" dirty="0" smtClean="0"/>
          </a:p>
          <a:p>
            <a:pPr lvl="1"/>
            <a:r>
              <a:rPr lang="en-US" dirty="0" smtClean="0"/>
              <a:t>regression</a:t>
            </a:r>
            <a:r>
              <a:rPr lang="en-US" dirty="0"/>
              <a:t>, </a:t>
            </a:r>
            <a:endParaRPr lang="en-US" dirty="0" smtClean="0"/>
          </a:p>
          <a:p>
            <a:pPr lvl="1"/>
            <a:r>
              <a:rPr lang="en-US" dirty="0" smtClean="0"/>
              <a:t>object </a:t>
            </a:r>
            <a:r>
              <a:rPr lang="en-US" dirty="0"/>
              <a:t>detection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semantic segmentation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image captioning, etc.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2610" y="1905000"/>
            <a:ext cx="1816100" cy="1600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98480" y="2514600"/>
            <a:ext cx="125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Cat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10218420" y="2514600"/>
            <a:ext cx="480060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6816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Bellman Equation of Optimal Value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859722" y="4125218"/>
            <a:ext cx="8793480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4931C"/>
                </a:solidFill>
                <a:latin typeface="CMSS10" charset="0"/>
              </a:rPr>
              <a:t>Remarks </a:t>
            </a:r>
            <a:endParaRPr lang="en-US" dirty="0"/>
          </a:p>
          <a:p>
            <a:r>
              <a:rPr lang="en-US" sz="1600" dirty="0">
                <a:solidFill>
                  <a:srgbClr val="F4931C"/>
                </a:solidFill>
                <a:latin typeface="CMSY8" charset="0"/>
              </a:rPr>
              <a:t>• </a:t>
            </a:r>
            <a:r>
              <a:rPr lang="en-US" dirty="0">
                <a:solidFill>
                  <a:srgbClr val="424242"/>
                </a:solidFill>
                <a:latin typeface="CMSS9" charset="0"/>
              </a:rPr>
              <a:t>In the continuous-time analog of MDP, i.e., stochastic optimal control, the Bellman equation is the HJB </a:t>
            </a:r>
            <a:endParaRPr lang="en-US" dirty="0"/>
          </a:p>
          <a:p>
            <a:r>
              <a:rPr lang="en-US" sz="1600" dirty="0">
                <a:solidFill>
                  <a:srgbClr val="F4931C"/>
                </a:solidFill>
                <a:latin typeface="CMSY8" charset="0"/>
              </a:rPr>
              <a:t>• </a:t>
            </a:r>
            <a:r>
              <a:rPr lang="en-US" dirty="0">
                <a:solidFill>
                  <a:srgbClr val="424242"/>
                </a:solidFill>
                <a:latin typeface="CMSS9" charset="0"/>
              </a:rPr>
              <a:t>Exact solution methods: value iteration, policy iteration, </a:t>
            </a:r>
            <a:r>
              <a:rPr lang="en-US" dirty="0" err="1">
                <a:solidFill>
                  <a:srgbClr val="424242"/>
                </a:solidFill>
                <a:latin typeface="CMSS9" charset="0"/>
              </a:rPr>
              <a:t>variational</a:t>
            </a:r>
            <a:r>
              <a:rPr lang="en-US" dirty="0">
                <a:solidFill>
                  <a:srgbClr val="424242"/>
                </a:solidFill>
                <a:latin typeface="CMSS9" charset="0"/>
              </a:rPr>
              <a:t> analysis </a:t>
            </a:r>
            <a:endParaRPr lang="en-US" dirty="0" smtClean="0">
              <a:solidFill>
                <a:srgbClr val="424242"/>
              </a:solidFill>
              <a:latin typeface="CMSS9" charset="0"/>
            </a:endParaRPr>
          </a:p>
          <a:p>
            <a:r>
              <a:rPr lang="en-US" sz="1600" dirty="0" smtClean="0">
                <a:solidFill>
                  <a:srgbClr val="F4931C"/>
                </a:solidFill>
                <a:latin typeface="CMSY8" charset="0"/>
              </a:rPr>
              <a:t>• </a:t>
            </a:r>
            <a:r>
              <a:rPr lang="en-US" dirty="0">
                <a:solidFill>
                  <a:srgbClr val="424242"/>
                </a:solidFill>
                <a:latin typeface="CMSS9" charset="0"/>
              </a:rPr>
              <a:t>What makes things hard: </a:t>
            </a:r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  <a:latin typeface="CMSS9" charset="0"/>
              </a:rPr>
              <a:t>Curse of dimensionality + Modeling Uncertainty </a:t>
            </a:r>
            <a:endParaRPr lang="en-US" dirty="0">
              <a:effectLst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3699" y="1561464"/>
            <a:ext cx="9490497" cy="205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958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0260" y="624110"/>
            <a:ext cx="10111739" cy="128089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Bellman Equation as LP </a:t>
            </a:r>
            <a:r>
              <a:rPr lang="en-US" dirty="0"/>
              <a:t>(</a:t>
            </a:r>
            <a:r>
              <a:rPr lang="en-US" dirty="0">
                <a:solidFill>
                  <a:srgbClr val="0070C0"/>
                </a:solidFill>
              </a:rPr>
              <a:t>Farias and Van Roy, 2003</a:t>
            </a:r>
            <a:r>
              <a:rPr lang="en-US" dirty="0"/>
              <a:t>) 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0664" y="3415760"/>
            <a:ext cx="8874803" cy="20020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4781" y="1438910"/>
            <a:ext cx="9577218" cy="162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640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Duality between </a:t>
            </a:r>
            <a:r>
              <a:rPr lang="en-US" sz="2800" smtClean="0"/>
              <a:t>Value Function and </a:t>
            </a:r>
            <a:r>
              <a:rPr lang="en-US" sz="2800" dirty="0" smtClean="0"/>
              <a:t>Policy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923" y="3937730"/>
            <a:ext cx="8997963" cy="2303050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21829" y="1481184"/>
            <a:ext cx="8969057" cy="218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107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9599075" cy="128089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Online Value-Policy Iteration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(</a:t>
            </a:r>
            <a:r>
              <a:rPr lang="en-US" sz="2800" dirty="0" err="1" smtClean="0">
                <a:solidFill>
                  <a:srgbClr val="0070C0"/>
                </a:solidFill>
              </a:rPr>
              <a:t>Mengdi</a:t>
            </a:r>
            <a:r>
              <a:rPr lang="en-US" sz="2800" dirty="0" smtClean="0">
                <a:solidFill>
                  <a:srgbClr val="0070C0"/>
                </a:solidFill>
              </a:rPr>
              <a:t> Wang 2017, </a:t>
            </a:r>
            <a:r>
              <a:rPr lang="nb-NO" sz="2800" dirty="0" smtClean="0">
                <a:solidFill>
                  <a:srgbClr val="0070C0"/>
                </a:solidFill>
              </a:rPr>
              <a:t>arXiv:1704.01869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0142" y="1905000"/>
            <a:ext cx="8097252" cy="469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7633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Near Optimal Primal-Dual Algorithms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5223" y="1820544"/>
            <a:ext cx="9648448" cy="43630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17151" y="6286498"/>
            <a:ext cx="6446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70C0"/>
                </a:solidFill>
              </a:rPr>
              <a:t>Mengdi</a:t>
            </a:r>
            <a:r>
              <a:rPr lang="en-US" dirty="0" smtClean="0">
                <a:solidFill>
                  <a:srgbClr val="0070C0"/>
                </a:solidFill>
              </a:rPr>
              <a:t> Wang, </a:t>
            </a:r>
            <a:r>
              <a:rPr lang="en-US" dirty="0">
                <a:solidFill>
                  <a:srgbClr val="0070C0"/>
                </a:solidFill>
              </a:rPr>
              <a:t>Primal-Dual π </a:t>
            </a:r>
            <a:r>
              <a:rPr lang="en-US" dirty="0" smtClean="0">
                <a:solidFill>
                  <a:srgbClr val="0070C0"/>
                </a:solidFill>
              </a:rPr>
              <a:t>Learning, arXiv:1710.0610 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4875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Q-Learning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8493" y="1601287"/>
            <a:ext cx="9623507" cy="478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5039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264555"/>
            <a:ext cx="9159194" cy="234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433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3119" y="1055460"/>
            <a:ext cx="9500253" cy="425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35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5298" y="1264555"/>
            <a:ext cx="9575015" cy="327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2797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5778" y="905327"/>
            <a:ext cx="9405980" cy="454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502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4892" y="1858962"/>
            <a:ext cx="8915400" cy="3777622"/>
          </a:xfrm>
        </p:spPr>
        <p:txBody>
          <a:bodyPr/>
          <a:lstStyle/>
          <a:p>
            <a:r>
              <a:rPr lang="en-US" b="1" dirty="0"/>
              <a:t>Data</a:t>
            </a:r>
            <a:r>
              <a:rPr lang="en-US" dirty="0"/>
              <a:t>: x</a:t>
            </a:r>
            <a:br>
              <a:rPr lang="en-US" dirty="0"/>
            </a:br>
            <a:r>
              <a:rPr lang="en-US" dirty="0"/>
              <a:t>Just </a:t>
            </a:r>
            <a:r>
              <a:rPr lang="en-US" dirty="0" smtClean="0"/>
              <a:t>input data</a:t>
            </a:r>
            <a:r>
              <a:rPr lang="en-US" dirty="0"/>
              <a:t>, no </a:t>
            </a:r>
            <a:r>
              <a:rPr lang="en-US" dirty="0" smtClean="0"/>
              <a:t>output labels</a:t>
            </a:r>
            <a:r>
              <a:rPr lang="en-US" dirty="0"/>
              <a:t>! </a:t>
            </a:r>
          </a:p>
          <a:p>
            <a:r>
              <a:rPr lang="en-US" b="1" dirty="0"/>
              <a:t>Goal</a:t>
            </a:r>
            <a:r>
              <a:rPr lang="en-US" dirty="0"/>
              <a:t>: Learn some underlying hidden </a:t>
            </a:r>
            <a:r>
              <a:rPr lang="en-US" i="1" dirty="0"/>
              <a:t>structure </a:t>
            </a:r>
            <a:r>
              <a:rPr lang="en-US" dirty="0"/>
              <a:t>of the data </a:t>
            </a:r>
          </a:p>
          <a:p>
            <a:r>
              <a:rPr lang="en-US" b="1" dirty="0"/>
              <a:t>Examples</a:t>
            </a:r>
            <a:r>
              <a:rPr lang="en-US" dirty="0"/>
              <a:t>: </a:t>
            </a:r>
            <a:endParaRPr lang="en-US" dirty="0" smtClean="0"/>
          </a:p>
          <a:p>
            <a:pPr lvl="1"/>
            <a:r>
              <a:rPr lang="en-US" dirty="0" smtClean="0"/>
              <a:t>Clustering</a:t>
            </a:r>
            <a:r>
              <a:rPr lang="en-US" dirty="0"/>
              <a:t>, </a:t>
            </a:r>
            <a:endParaRPr lang="en-US" dirty="0" smtClean="0"/>
          </a:p>
          <a:p>
            <a:pPr lvl="1"/>
            <a:r>
              <a:rPr lang="en-US" dirty="0" smtClean="0"/>
              <a:t>dimensionality reduction (manifold learning), </a:t>
            </a:r>
          </a:p>
          <a:p>
            <a:pPr lvl="1"/>
            <a:r>
              <a:rPr lang="en-US" dirty="0" smtClean="0"/>
              <a:t>feature </a:t>
            </a:r>
            <a:r>
              <a:rPr lang="en-US" dirty="0"/>
              <a:t>learning, </a:t>
            </a:r>
            <a:endParaRPr lang="en-US" dirty="0" smtClean="0"/>
          </a:p>
          <a:p>
            <a:pPr lvl="1"/>
            <a:r>
              <a:rPr lang="en-US" dirty="0" smtClean="0"/>
              <a:t>density </a:t>
            </a:r>
            <a:r>
              <a:rPr lang="en-US" dirty="0"/>
              <a:t>estimation, </a:t>
            </a:r>
            <a:endParaRPr lang="en-US" dirty="0" smtClean="0"/>
          </a:p>
          <a:p>
            <a:pPr lvl="1"/>
            <a:r>
              <a:rPr lang="en-US" dirty="0" smtClean="0"/>
              <a:t>Generating samples, etc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768" y="4611431"/>
            <a:ext cx="4961737" cy="205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53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9812" y="1098095"/>
            <a:ext cx="9648367" cy="412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386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023257"/>
            <a:ext cx="9240338" cy="443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165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1074" y="2133600"/>
            <a:ext cx="8031678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3944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2003" y="2133600"/>
            <a:ext cx="7949819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1413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Training the Q-network: Experience Replay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from batches of consecutive samples is problematic: </a:t>
            </a:r>
          </a:p>
          <a:p>
            <a:pPr lvl="1"/>
            <a:r>
              <a:rPr lang="en-US" dirty="0" smtClean="0"/>
              <a:t>Samples </a:t>
            </a:r>
            <a:r>
              <a:rPr lang="en-US" dirty="0"/>
              <a:t>are correlated =&gt; inefficient learning </a:t>
            </a:r>
          </a:p>
          <a:p>
            <a:pPr lvl="1"/>
            <a:r>
              <a:rPr lang="en-US" dirty="0" smtClean="0"/>
              <a:t>Current </a:t>
            </a:r>
            <a:r>
              <a:rPr lang="en-US" dirty="0"/>
              <a:t>Q-network parameters determines next training samples (e.g. if maximizing </a:t>
            </a:r>
            <a:r>
              <a:rPr lang="en-US" dirty="0" smtClean="0"/>
              <a:t>action </a:t>
            </a:r>
            <a:r>
              <a:rPr lang="en-US" dirty="0"/>
              <a:t>is to move left, training samples will be dominated by samples from left-hand size) =&gt; can lead to bad feedback loops </a:t>
            </a:r>
          </a:p>
          <a:p>
            <a:r>
              <a:rPr lang="en-US" dirty="0"/>
              <a:t>Address these problems using </a:t>
            </a:r>
            <a:r>
              <a:rPr lang="en-US" b="1" dirty="0"/>
              <a:t>experience replay </a:t>
            </a:r>
            <a:endParaRPr lang="en-US" dirty="0"/>
          </a:p>
          <a:p>
            <a:pPr lvl="1"/>
            <a:r>
              <a:rPr lang="en-US" dirty="0" smtClean="0"/>
              <a:t>Continually </a:t>
            </a:r>
            <a:r>
              <a:rPr lang="en-US" dirty="0"/>
              <a:t>update a </a:t>
            </a:r>
            <a:r>
              <a:rPr lang="en-US" b="1" dirty="0"/>
              <a:t>replay memory </a:t>
            </a:r>
            <a:r>
              <a:rPr lang="en-US" dirty="0"/>
              <a:t>table of transitions (</a:t>
            </a:r>
            <a:r>
              <a:rPr lang="en-US" dirty="0" err="1"/>
              <a:t>s</a:t>
            </a:r>
            <a:r>
              <a:rPr lang="en-US" baseline="-25000" dirty="0" err="1"/>
              <a:t>t</a:t>
            </a:r>
            <a:r>
              <a:rPr lang="en-US" dirty="0"/>
              <a:t>, a</a:t>
            </a:r>
            <a:r>
              <a:rPr lang="en-US" baseline="-25000" dirty="0"/>
              <a:t>t</a:t>
            </a:r>
            <a:r>
              <a:rPr lang="en-US" dirty="0"/>
              <a:t>, </a:t>
            </a:r>
            <a:r>
              <a:rPr lang="en-US" dirty="0" err="1"/>
              <a:t>r</a:t>
            </a:r>
            <a:r>
              <a:rPr lang="en-US" baseline="-25000" dirty="0" err="1"/>
              <a:t>t</a:t>
            </a:r>
            <a:r>
              <a:rPr lang="en-US" dirty="0"/>
              <a:t>, s</a:t>
            </a:r>
            <a:r>
              <a:rPr lang="en-US" baseline="-25000" dirty="0"/>
              <a:t>t+1</a:t>
            </a:r>
            <a:r>
              <a:rPr lang="en-US" dirty="0"/>
              <a:t>) as game </a:t>
            </a:r>
            <a:r>
              <a:rPr lang="en-US" dirty="0" smtClean="0"/>
              <a:t>(</a:t>
            </a:r>
            <a:r>
              <a:rPr lang="en-US" dirty="0"/>
              <a:t>experience) episodes are played </a:t>
            </a:r>
          </a:p>
          <a:p>
            <a:pPr lvl="1"/>
            <a:r>
              <a:rPr lang="en-US" dirty="0" smtClean="0"/>
              <a:t>Train </a:t>
            </a:r>
            <a:r>
              <a:rPr lang="en-US" dirty="0"/>
              <a:t>Q-network on random </a:t>
            </a:r>
            <a:r>
              <a:rPr lang="en-US" dirty="0" err="1"/>
              <a:t>minibatches</a:t>
            </a:r>
            <a:r>
              <a:rPr lang="en-US" dirty="0"/>
              <a:t> of transitions from the replay memory, </a:t>
            </a:r>
            <a:r>
              <a:rPr lang="en-US" dirty="0" smtClean="0"/>
              <a:t>instead </a:t>
            </a:r>
            <a:r>
              <a:rPr lang="en-US" dirty="0"/>
              <a:t>of consecutive samples 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284809" y="5539657"/>
            <a:ext cx="4219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0070C0"/>
                </a:solidFill>
              </a:rPr>
              <a:t>Each transition can also contribute to multiple weight updates</a:t>
            </a:r>
            <a:br>
              <a:rPr lang="en-US">
                <a:solidFill>
                  <a:srgbClr val="0070C0"/>
                </a:solidFill>
              </a:rPr>
            </a:br>
            <a:r>
              <a:rPr lang="en-US">
                <a:solidFill>
                  <a:srgbClr val="0070C0"/>
                </a:solidFill>
              </a:rPr>
              <a:t>=&gt; greater data efficiency </a:t>
            </a:r>
          </a:p>
          <a:p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530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3621" y="892627"/>
            <a:ext cx="9570293" cy="480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8192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=V1eYniJ0Rnk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5519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Policy Gradients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dirty="0"/>
              <a:t>is a problem with Q-learning?</a:t>
            </a:r>
            <a:br>
              <a:rPr lang="en-US" dirty="0"/>
            </a:br>
            <a:r>
              <a:rPr lang="en-US" dirty="0"/>
              <a:t>The Q-function can be very complicated! </a:t>
            </a:r>
          </a:p>
          <a:p>
            <a:r>
              <a:rPr lang="en-US" dirty="0"/>
              <a:t>Example: a robot grasping an object has a very high-dimensional state =&gt; hard to learn exact value of every (state, action) pair </a:t>
            </a:r>
          </a:p>
          <a:p>
            <a:r>
              <a:rPr lang="en-US" dirty="0"/>
              <a:t>But the policy can be much simpler: just close your hand</a:t>
            </a:r>
            <a:br>
              <a:rPr lang="en-US" dirty="0"/>
            </a:br>
            <a:r>
              <a:rPr lang="en-US" dirty="0"/>
              <a:t>Can we learn a policy directly, e.g. finding the best policy from a collection of policies?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5042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7078" y="2133600"/>
            <a:ext cx="7639669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814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4" y="845911"/>
            <a:ext cx="9094193" cy="382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407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Today: Reinforcement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4268788" cy="3777622"/>
          </a:xfrm>
        </p:spPr>
        <p:txBody>
          <a:bodyPr/>
          <a:lstStyle/>
          <a:p>
            <a:r>
              <a:rPr lang="en-US" dirty="0"/>
              <a:t>Problems involving an </a:t>
            </a:r>
            <a:r>
              <a:rPr lang="en-US" b="1" dirty="0"/>
              <a:t>agent </a:t>
            </a:r>
            <a:endParaRPr lang="en-US" b="1" dirty="0" smtClean="0"/>
          </a:p>
          <a:p>
            <a:r>
              <a:rPr lang="en-US" dirty="0" smtClean="0"/>
              <a:t>interacting </a:t>
            </a:r>
            <a:r>
              <a:rPr lang="en-US" dirty="0"/>
              <a:t>with an </a:t>
            </a:r>
            <a:r>
              <a:rPr lang="en-US" b="1" dirty="0"/>
              <a:t>environment</a:t>
            </a:r>
            <a:r>
              <a:rPr lang="en-US" dirty="0"/>
              <a:t>, </a:t>
            </a:r>
            <a:endParaRPr lang="en-US" dirty="0" smtClean="0"/>
          </a:p>
          <a:p>
            <a:r>
              <a:rPr lang="en-US" dirty="0" smtClean="0"/>
              <a:t>which </a:t>
            </a:r>
            <a:r>
              <a:rPr lang="en-US" dirty="0"/>
              <a:t>provides numeric </a:t>
            </a:r>
            <a:r>
              <a:rPr lang="en-US" b="1" dirty="0"/>
              <a:t>reward </a:t>
            </a:r>
            <a:r>
              <a:rPr lang="en-US" dirty="0"/>
              <a:t>signals </a:t>
            </a:r>
          </a:p>
          <a:p>
            <a:r>
              <a:rPr lang="en-US" b="1" dirty="0"/>
              <a:t>Goal</a:t>
            </a:r>
            <a:r>
              <a:rPr lang="en-US" dirty="0"/>
              <a:t>: </a:t>
            </a:r>
            <a:endParaRPr lang="en-US" dirty="0" smtClean="0"/>
          </a:p>
          <a:p>
            <a:pPr lvl="1"/>
            <a:r>
              <a:rPr lang="en-US" dirty="0" smtClean="0"/>
              <a:t>Learn </a:t>
            </a:r>
            <a:r>
              <a:rPr lang="en-US" dirty="0"/>
              <a:t>how to take actions in order to maximize reward </a:t>
            </a:r>
            <a:r>
              <a:rPr lang="en-US" dirty="0" smtClean="0"/>
              <a:t>in dynamic scenarios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2259" y="2545080"/>
            <a:ext cx="5328303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0309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0305" y="1489074"/>
            <a:ext cx="9816925" cy="422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3421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0723" y="859972"/>
            <a:ext cx="9942886" cy="492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2812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1107" y="1121229"/>
            <a:ext cx="9629855" cy="444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8227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4788" y="892629"/>
            <a:ext cx="9252705" cy="496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2492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7436" y="941614"/>
            <a:ext cx="9752654" cy="4952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1933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5406" y="1028245"/>
            <a:ext cx="9453240" cy="409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4359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6183" y="1137557"/>
            <a:ext cx="9791579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51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5997" y="1006928"/>
            <a:ext cx="9825541" cy="470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10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6408" y="1039585"/>
            <a:ext cx="5714656" cy="534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87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8009" y="795559"/>
            <a:ext cx="9761517" cy="489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04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1865" y="542370"/>
            <a:ext cx="9766755" cy="60941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Playing games against human champions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1865" y="2371761"/>
            <a:ext cx="3528799" cy="26380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0769" y="1905000"/>
            <a:ext cx="5473843" cy="15639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81663" y="3690779"/>
            <a:ext cx="2433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AlphaGo</a:t>
            </a:r>
            <a:r>
              <a:rPr lang="en-US" dirty="0" smtClean="0"/>
              <a:t> “LEE” 2016</a:t>
            </a:r>
            <a:endParaRPr lang="en-US" dirty="0"/>
          </a:p>
        </p:txBody>
      </p:sp>
      <p:pic>
        <p:nvPicPr>
          <p:cNvPr id="7" name="Content Placeholder 3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59082" y="4222170"/>
            <a:ext cx="5345530" cy="2017992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 bwMode="auto">
          <a:xfrm>
            <a:off x="4652890" y="6403642"/>
            <a:ext cx="82296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da-DK" altLang="x-none" sz="1200" dirty="0" err="1" smtClean="0">
                <a:latin typeface="Arial" charset="0"/>
              </a:rPr>
              <a:t>AlphaGo</a:t>
            </a:r>
            <a:r>
              <a:rPr lang="da-DK" altLang="x-none" sz="1200" dirty="0" smtClean="0">
                <a:latin typeface="Arial" charset="0"/>
              </a:rPr>
              <a:t> ”ZERO” D </a:t>
            </a:r>
            <a:r>
              <a:rPr lang="da-DK" altLang="x-none" sz="1200" dirty="0">
                <a:latin typeface="Arial" charset="0"/>
              </a:rPr>
              <a:t>Silver </a:t>
            </a:r>
            <a:r>
              <a:rPr lang="da-DK" altLang="x-none" sz="1200" i="1" dirty="0">
                <a:latin typeface="Arial" charset="0"/>
              </a:rPr>
              <a:t>et al. Nature</a:t>
            </a:r>
            <a:r>
              <a:rPr lang="da-DK" altLang="x-none" sz="1200" dirty="0">
                <a:latin typeface="Arial" charset="0"/>
              </a:rPr>
              <a:t> </a:t>
            </a:r>
            <a:r>
              <a:rPr lang="fr-FR" altLang="x-none" sz="1200" b="1" dirty="0">
                <a:latin typeface="Arial" charset="0"/>
              </a:rPr>
              <a:t>550, </a:t>
            </a:r>
            <a:r>
              <a:rPr lang="da-DK" altLang="x-none" sz="1200" dirty="0">
                <a:latin typeface="Arial" charset="0"/>
              </a:rPr>
              <a:t>354–359 (2017) doi:10.1038/nature24270</a:t>
            </a:r>
            <a:endParaRPr lang="en-US" altLang="x-none" sz="1200" dirty="0"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5231166"/>
            <a:ext cx="2228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Deep Blue in 1997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3758" y="624109"/>
            <a:ext cx="9944999" cy="505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12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Pytorch</a:t>
            </a:r>
            <a:r>
              <a:rPr lang="en-US" dirty="0" smtClean="0"/>
              <a:t>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github.com/kevinzakka/recurrent-visual-attention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 err="1" smtClean="0"/>
              <a:t>Pytorch</a:t>
            </a:r>
            <a:r>
              <a:rPr lang="en-US" dirty="0" smtClean="0"/>
              <a:t> implementation for the paper,</a:t>
            </a:r>
            <a:r>
              <a:rPr lang="en-US" dirty="0"/>
              <a:t> </a:t>
            </a:r>
            <a:r>
              <a:rPr lang="en-US" dirty="0">
                <a:hlinkClick r:id="rId3"/>
              </a:rPr>
              <a:t>Recurrent Models of Visual Attention</a:t>
            </a:r>
            <a:r>
              <a:rPr lang="en-US" dirty="0"/>
              <a:t> by </a:t>
            </a:r>
            <a:r>
              <a:rPr lang="en-US" i="1" dirty="0" err="1"/>
              <a:t>Volodymyr</a:t>
            </a:r>
            <a:r>
              <a:rPr lang="en-US" i="1" dirty="0"/>
              <a:t> </a:t>
            </a:r>
            <a:r>
              <a:rPr lang="en-US" i="1" dirty="0" err="1"/>
              <a:t>Mnih</a:t>
            </a:r>
            <a:r>
              <a:rPr lang="en-US" i="1" dirty="0"/>
              <a:t>, Nicolas </a:t>
            </a:r>
            <a:r>
              <a:rPr lang="en-US" i="1" dirty="0" err="1"/>
              <a:t>Heess</a:t>
            </a:r>
            <a:r>
              <a:rPr lang="en-US" i="1" dirty="0"/>
              <a:t>, Alex Graves and </a:t>
            </a:r>
            <a:r>
              <a:rPr lang="en-US" i="1" dirty="0" err="1"/>
              <a:t>Koray</a:t>
            </a:r>
            <a:r>
              <a:rPr lang="en-US" i="1" dirty="0"/>
              <a:t> </a:t>
            </a:r>
            <a:r>
              <a:rPr lang="en-US" i="1" dirty="0" err="1" smtClean="0"/>
              <a:t>Kavukcuoglu</a:t>
            </a:r>
            <a:r>
              <a:rPr lang="en-US" dirty="0"/>
              <a:t>,</a:t>
            </a:r>
            <a:r>
              <a:rPr lang="en-US" dirty="0" smtClean="0"/>
              <a:t> NIPS 2014.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142" y="4394201"/>
            <a:ext cx="9331539" cy="95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708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7495" y="624110"/>
            <a:ext cx="9682248" cy="497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00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Policy </a:t>
            </a:r>
            <a:r>
              <a:rPr lang="en-US" b="1" dirty="0"/>
              <a:t>gradients</a:t>
            </a:r>
            <a:r>
              <a:rPr lang="en-US" dirty="0"/>
              <a:t>: very general but suffer from high variance so requires a lot of samples. </a:t>
            </a:r>
            <a:r>
              <a:rPr lang="en-US" b="1" dirty="0" smtClean="0"/>
              <a:t>Challenge</a:t>
            </a:r>
            <a:r>
              <a:rPr lang="en-US" dirty="0"/>
              <a:t>: sample-efficiency </a:t>
            </a:r>
          </a:p>
          <a:p>
            <a:r>
              <a:rPr lang="en-US" b="1" dirty="0" smtClean="0"/>
              <a:t>Q-learning</a:t>
            </a:r>
            <a:r>
              <a:rPr lang="en-US" dirty="0"/>
              <a:t>: does not always work but when it works, usually more sample-efficient. </a:t>
            </a:r>
            <a:r>
              <a:rPr lang="en-US" b="1" dirty="0"/>
              <a:t>Challenge</a:t>
            </a:r>
            <a:r>
              <a:rPr lang="en-US" dirty="0"/>
              <a:t>: exploration </a:t>
            </a:r>
          </a:p>
          <a:p>
            <a:r>
              <a:rPr lang="en-US" dirty="0" smtClean="0"/>
              <a:t>Guarantees</a:t>
            </a:r>
            <a:r>
              <a:rPr lang="en-US" dirty="0"/>
              <a:t>: </a:t>
            </a:r>
          </a:p>
          <a:p>
            <a:pPr lvl="1"/>
            <a:r>
              <a:rPr lang="en-US" b="1" dirty="0" smtClean="0"/>
              <a:t>Policy </a:t>
            </a:r>
            <a:r>
              <a:rPr lang="en-US" b="1" dirty="0"/>
              <a:t>Gradients</a:t>
            </a:r>
            <a:r>
              <a:rPr lang="en-US" dirty="0"/>
              <a:t>: Converges to a local </a:t>
            </a:r>
            <a:r>
              <a:rPr lang="en-US" dirty="0" smtClean="0"/>
              <a:t>minima, </a:t>
            </a:r>
            <a:r>
              <a:rPr lang="en-US" dirty="0"/>
              <a:t>often good </a:t>
            </a:r>
            <a:r>
              <a:rPr lang="en-US" dirty="0" smtClean="0"/>
              <a:t>enough</a:t>
            </a:r>
            <a:r>
              <a:rPr lang="en-US" dirty="0"/>
              <a:t>! </a:t>
            </a:r>
          </a:p>
          <a:p>
            <a:pPr lvl="1"/>
            <a:r>
              <a:rPr lang="en-US" b="1" dirty="0" smtClean="0"/>
              <a:t>Q-learning</a:t>
            </a:r>
            <a:r>
              <a:rPr lang="en-US" dirty="0"/>
              <a:t>: Zero guarantees since you are approximating Bellman </a:t>
            </a:r>
            <a:r>
              <a:rPr lang="en-US" dirty="0" smtClean="0"/>
              <a:t>equation </a:t>
            </a:r>
            <a:r>
              <a:rPr lang="en-US" dirty="0"/>
              <a:t>with a complicated function </a:t>
            </a:r>
            <a:r>
              <a:rPr lang="en-US" dirty="0" err="1" smtClean="0"/>
              <a:t>approximator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87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2177143" y="304801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rgbClr val="FF000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A Brief Field Guide to Wall Street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66900" y="1447801"/>
            <a:ext cx="8801100" cy="3557829"/>
          </a:xfrm>
        </p:spPr>
        <p:txBody>
          <a:bodyPr>
            <a:no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“Buy Side”: Attempt to outperform market via proprietary research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Includes hedge funds, mutual funds, statistical arbitrage, HFT, prop trading groups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May or may not be quantitative and automated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Have investors but not clients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Take and hold positions </a:t>
            </a:r>
            <a:r>
              <a:rPr lang="en-US" dirty="0" err="1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  <a:sym typeface="Wingdings"/>
              </a:rPr>
              <a:t></a:t>
            </a: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  <a:sym typeface="Wingdings"/>
              </a:rPr>
              <a:t> risk</a:t>
            </a:r>
            <a:endParaRPr lang="en-US" dirty="0">
              <a:solidFill>
                <a:srgbClr val="000090"/>
              </a:solidFill>
              <a:latin typeface="Arial"/>
              <a:ea typeface="ＭＳ Ｐゴシック" pitchFamily="-103" charset="-128"/>
              <a:cs typeface="ＭＳ Ｐゴシック" pitchFamily="-103" charset="-128"/>
            </a:endParaRP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Generation of “alpha” still more art than science</a:t>
            </a:r>
            <a:endParaRPr lang="en-US" sz="2000" dirty="0">
              <a:solidFill>
                <a:srgbClr val="000090"/>
              </a:solidFill>
              <a:latin typeface="Arial"/>
              <a:ea typeface="ＭＳ Ｐゴシック" pitchFamily="-103" charset="-128"/>
              <a:cs typeface="ＭＳ Ｐゴシック" pitchFamily="-103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“Sell Side”: Provide brokerage and execution services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Includes bank and independent brokerages, exchanges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Almost entirely quantitative and automated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Clients are the buy side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Do not hold risk; paid via fees/commissions/etc.</a:t>
            </a:r>
          </a:p>
          <a:p>
            <a:pPr eaLnBrk="1" hangingPunct="1">
              <a:lnSpc>
                <a:spcPct val="80000"/>
              </a:lnSpc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In reality, alpha and execution are blurred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Especially at shorter holding periods (e.g. HFT)</a:t>
            </a:r>
          </a:p>
          <a:p>
            <a:pPr eaLnBrk="1" hangingPunct="1">
              <a:lnSpc>
                <a:spcPct val="80000"/>
              </a:lnSpc>
              <a:buNone/>
            </a:pPr>
            <a:endParaRPr lang="en-US" sz="2000" dirty="0">
              <a:solidFill>
                <a:srgbClr val="000090"/>
              </a:solidFill>
              <a:latin typeface="Arial"/>
              <a:ea typeface="ＭＳ Ｐゴシック" pitchFamily="-103" charset="-128"/>
              <a:cs typeface="ＭＳ Ｐゴシック" pitchFamily="-10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567414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2749794" y="1910519"/>
            <a:ext cx="91440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>
                <a:solidFill>
                  <a:srgbClr val="FF000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Optimized Execution, Market Microstructure </a:t>
            </a:r>
            <a:br>
              <a:rPr lang="en-US" dirty="0">
                <a:solidFill>
                  <a:srgbClr val="FF000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</a:br>
            <a:r>
              <a:rPr lang="en-US" dirty="0">
                <a:solidFill>
                  <a:srgbClr val="FF000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and Reinforcement Learning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925451" y="3637870"/>
            <a:ext cx="74240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[Y. </a:t>
            </a:r>
            <a:r>
              <a:rPr lang="en-US" dirty="0" err="1"/>
              <a:t>Nevmyvaka</a:t>
            </a:r>
            <a:r>
              <a:rPr lang="en-US" dirty="0"/>
              <a:t>. Y. </a:t>
            </a:r>
            <a:r>
              <a:rPr lang="en-US" dirty="0" err="1"/>
              <a:t>Feng</a:t>
            </a:r>
            <a:r>
              <a:rPr lang="en-US" dirty="0"/>
              <a:t>, MK; ICML 2006]</a:t>
            </a:r>
          </a:p>
          <a:p>
            <a:r>
              <a:rPr lang="en-US" dirty="0"/>
              <a:t>[MK, Y. </a:t>
            </a:r>
            <a:r>
              <a:rPr lang="en-US" dirty="0" err="1"/>
              <a:t>Nevmyvaka</a:t>
            </a:r>
            <a:r>
              <a:rPr lang="en-US" dirty="0"/>
              <a:t>; In “High Frequency Trading”, O’Hara et al. </a:t>
            </a:r>
            <a:r>
              <a:rPr lang="en-US" dirty="0" err="1"/>
              <a:t>eds</a:t>
            </a:r>
            <a:r>
              <a:rPr lang="en-US" dirty="0"/>
              <a:t>, Risk Books 2013]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685" y="4334556"/>
            <a:ext cx="2757714" cy="226218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049486" y="5878286"/>
            <a:ext cx="6970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Michael Kearns, University of Pennsylvania, ICML 2014, Beijing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1737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2699657" y="22860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rgbClr val="FF000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A Canonical Trading Problem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438400" y="1371600"/>
            <a:ext cx="9144000" cy="2872610"/>
          </a:xfrm>
        </p:spPr>
        <p:txBody>
          <a:bodyPr>
            <a:no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Goal (buy side to sell side): Sell V shares in T time steps; maximize revenue</a:t>
            </a:r>
          </a:p>
          <a:p>
            <a:pPr eaLnBrk="1" hangingPunct="1">
              <a:lnSpc>
                <a:spcPct val="80000"/>
              </a:lnSpc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Benchmarks: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Volume Weighted Average Price (VWAP)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Time Weighted Average Price (</a:t>
            </a:r>
            <a:r>
              <a:rPr lang="en-US" dirty="0" smtClean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TWAP</a:t>
            </a: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)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Implementation Shortfall (midpoint of bid-ask spread at beginning)</a:t>
            </a:r>
            <a:endParaRPr lang="en-US" sz="2000" dirty="0">
              <a:solidFill>
                <a:srgbClr val="000090"/>
              </a:solidFill>
              <a:latin typeface="Arial"/>
              <a:ea typeface="ＭＳ Ｐゴシック" pitchFamily="-103" charset="-128"/>
              <a:cs typeface="ＭＳ Ｐゴシック" pitchFamily="-103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Natural to view as a problem of </a:t>
            </a:r>
            <a:r>
              <a:rPr lang="en-US" sz="2000" i="1" dirty="0">
                <a:solidFill>
                  <a:srgbClr val="00800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state-based control (RL)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State variables: inventory and time remaining (</a:t>
            </a:r>
            <a:r>
              <a:rPr lang="en-US" dirty="0" err="1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discretized</a:t>
            </a: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)</a:t>
            </a:r>
          </a:p>
          <a:p>
            <a:pPr lvl="1">
              <a:lnSpc>
                <a:spcPct val="80000"/>
              </a:lnSpc>
            </a:pPr>
            <a:r>
              <a:rPr lang="en-US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Features capturing market activity?</a:t>
            </a:r>
          </a:p>
        </p:txBody>
      </p:sp>
    </p:spTree>
    <p:extLst>
      <p:ext uri="{BB962C8B-B14F-4D97-AF65-F5344CB8AC3E}">
        <p14:creationId xmlns:p14="http://schemas.microsoft.com/office/powerpoint/2010/main" val="9818657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 noChangeArrowheads="1"/>
          </p:cNvPicPr>
          <p:nvPr/>
        </p:nvPicPr>
        <p:blipFill>
          <a:blip r:embed="rId2"/>
          <a:srcRect t="16875" r="84000" b="21564"/>
          <a:stretch>
            <a:fillRect/>
          </a:stretch>
        </p:blipFill>
        <p:spPr bwMode="auto">
          <a:xfrm>
            <a:off x="2075286" y="1071209"/>
            <a:ext cx="2361682" cy="5539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" name="Group 2"/>
          <p:cNvGrpSpPr/>
          <p:nvPr/>
        </p:nvGrpSpPr>
        <p:grpSpPr>
          <a:xfrm>
            <a:off x="5314514" y="3204637"/>
            <a:ext cx="6352947" cy="3653363"/>
            <a:chOff x="6002338" y="3168691"/>
            <a:chExt cx="5008946" cy="3522622"/>
          </a:xfrm>
        </p:grpSpPr>
        <p:grpSp>
          <p:nvGrpSpPr>
            <p:cNvPr id="4" name="Group 7"/>
            <p:cNvGrpSpPr>
              <a:grpSpLocks/>
            </p:cNvGrpSpPr>
            <p:nvPr/>
          </p:nvGrpSpPr>
          <p:grpSpPr bwMode="auto">
            <a:xfrm>
              <a:off x="6002338" y="3657600"/>
              <a:ext cx="3400425" cy="3033713"/>
              <a:chOff x="-15" y="1200"/>
              <a:chExt cx="2142" cy="1911"/>
            </a:xfrm>
          </p:grpSpPr>
          <p:grpSp>
            <p:nvGrpSpPr>
              <p:cNvPr id="8" name="Group 8"/>
              <p:cNvGrpSpPr>
                <a:grpSpLocks/>
              </p:cNvGrpSpPr>
              <p:nvPr/>
            </p:nvGrpSpPr>
            <p:grpSpPr bwMode="auto">
              <a:xfrm flipH="1">
                <a:off x="-15" y="1200"/>
                <a:ext cx="2142" cy="1497"/>
                <a:chOff x="-251" y="864"/>
                <a:chExt cx="2142" cy="1497"/>
              </a:xfrm>
            </p:grpSpPr>
            <p:pic>
              <p:nvPicPr>
                <p:cNvPr id="14" name="Picture 9"/>
                <p:cNvPicPr>
                  <a:picLocks noChangeAspect="1" noChangeArrowheads="1"/>
                </p:cNvPicPr>
                <p:nvPr/>
              </p:nvPicPr>
              <p:blipFill>
                <a:blip r:embed="rId3"/>
                <a:srcRect/>
                <a:stretch>
                  <a:fillRect/>
                </a:stretch>
              </p:blipFill>
              <p:spPr bwMode="auto">
                <a:xfrm>
                  <a:off x="0" y="864"/>
                  <a:ext cx="1872" cy="1116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15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-251" y="1968"/>
                  <a:ext cx="2142" cy="39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prstTxWarp prst="textNoShape">
                    <a:avLst/>
                  </a:prstTxWarp>
                  <a:spAutoFit/>
                </a:bodyPr>
                <a:lstStyle/>
                <a:p>
                  <a:r>
                    <a:rPr lang="en-US" dirty="0">
                      <a:solidFill>
                        <a:srgbClr val="FF0000"/>
                      </a:solidFill>
                    </a:rPr>
                    <a:t>Implementation Shortfall vs. Limit Price</a:t>
                  </a:r>
                </a:p>
              </p:txBody>
            </p:sp>
          </p:grpSp>
          <p:grpSp>
            <p:nvGrpSpPr>
              <p:cNvPr id="9" name="Group 11"/>
              <p:cNvGrpSpPr>
                <a:grpSpLocks/>
              </p:cNvGrpSpPr>
              <p:nvPr/>
            </p:nvGrpSpPr>
            <p:grpSpPr bwMode="auto">
              <a:xfrm>
                <a:off x="96" y="2544"/>
                <a:ext cx="1868" cy="567"/>
                <a:chOff x="96" y="2544"/>
                <a:chExt cx="1868" cy="567"/>
              </a:xfrm>
            </p:grpSpPr>
            <p:sp>
              <p:nvSpPr>
                <p:cNvPr id="10" name="Line 12"/>
                <p:cNvSpPr>
                  <a:spLocks noChangeShapeType="1"/>
                </p:cNvSpPr>
                <p:nvPr/>
              </p:nvSpPr>
              <p:spPr bwMode="auto">
                <a:xfrm flipH="1" flipV="1">
                  <a:off x="144" y="2544"/>
                  <a:ext cx="96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96" y="2880"/>
                  <a:ext cx="836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prstTxWarp prst="textNoShape">
                    <a:avLst/>
                  </a:prstTxWarp>
                  <a:spAutoFit/>
                </a:bodyPr>
                <a:lstStyle/>
                <a:p>
                  <a:r>
                    <a:rPr lang="en-US" dirty="0"/>
                    <a:t>deep in book</a:t>
                  </a:r>
                </a:p>
              </p:txBody>
            </p:sp>
            <p:sp>
              <p:nvSpPr>
                <p:cNvPr id="12" name="Line 14"/>
                <p:cNvSpPr>
                  <a:spLocks noChangeShapeType="1"/>
                </p:cNvSpPr>
                <p:nvPr/>
              </p:nvSpPr>
              <p:spPr bwMode="auto">
                <a:xfrm flipV="1">
                  <a:off x="1680" y="2544"/>
                  <a:ext cx="96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1056" y="2880"/>
                  <a:ext cx="908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prstTxWarp prst="textNoShape">
                    <a:avLst/>
                  </a:prstTxWarp>
                  <a:spAutoFit/>
                </a:bodyPr>
                <a:lstStyle/>
                <a:p>
                  <a:r>
                    <a:rPr lang="en-US" dirty="0"/>
                    <a:t>market order</a:t>
                  </a:r>
                </a:p>
              </p:txBody>
            </p:sp>
          </p:grpSp>
        </p:grpSp>
        <p:cxnSp>
          <p:nvCxnSpPr>
            <p:cNvPr id="5" name="Straight Connector 4"/>
            <p:cNvCxnSpPr/>
            <p:nvPr/>
          </p:nvCxnSpPr>
          <p:spPr>
            <a:xfrm>
              <a:off x="6096000" y="3657600"/>
              <a:ext cx="2819400" cy="1588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17"/>
            <p:cNvSpPr txBox="1">
              <a:spLocks noChangeArrowheads="1"/>
            </p:cNvSpPr>
            <p:nvPr/>
          </p:nvSpPr>
          <p:spPr bwMode="auto">
            <a:xfrm>
              <a:off x="9646034" y="3168691"/>
              <a:ext cx="13652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r>
                <a:rPr lang="en-US" sz="1400" i="1" dirty="0">
                  <a:solidFill>
                    <a:srgbClr val="FF0000"/>
                  </a:solidFill>
                </a:rPr>
                <a:t>initial midpoint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 rot="5400000">
              <a:off x="6553201" y="4343400"/>
              <a:ext cx="1371600" cy="3175"/>
            </a:xfrm>
            <a:prstGeom prst="straightConnector1">
              <a:avLst/>
            </a:prstGeom>
            <a:ln>
              <a:solidFill>
                <a:srgbClr val="3333CC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3"/>
          <p:cNvSpPr txBox="1">
            <a:spLocks noChangeArrowheads="1"/>
          </p:cNvSpPr>
          <p:nvPr/>
        </p:nvSpPr>
        <p:spPr>
          <a:xfrm>
            <a:off x="4686637" y="1037769"/>
            <a:ext cx="6331559" cy="2259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  <a:buFont typeface="Arial"/>
              <a:buChar char="•"/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Continuous double auction with limit orders</a:t>
            </a:r>
          </a:p>
          <a:p>
            <a:pPr marL="342900" indent="-342900">
              <a:lnSpc>
                <a:spcPct val="80000"/>
              </a:lnSpc>
              <a:spcBef>
                <a:spcPct val="20000"/>
              </a:spcBef>
              <a:buFont typeface="Arial"/>
              <a:buChar char="•"/>
              <a:defRPr/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Volatile and dynamic; sub-millisecond time scale</a:t>
            </a:r>
          </a:p>
          <a:p>
            <a:pPr marL="342900" indent="-342900">
              <a:lnSpc>
                <a:spcPct val="80000"/>
              </a:lnSpc>
              <a:spcBef>
                <a:spcPct val="20000"/>
              </a:spcBef>
              <a:buFont typeface="Arial"/>
              <a:buChar char="•"/>
              <a:defRPr/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Cancellations, revisions, partial executions</a:t>
            </a:r>
          </a:p>
          <a:p>
            <a:pPr marL="342900" indent="-342900">
              <a:lnSpc>
                <a:spcPct val="80000"/>
              </a:lnSpc>
              <a:spcBef>
                <a:spcPct val="20000"/>
              </a:spcBef>
              <a:buFont typeface="Arial"/>
              <a:buChar char="•"/>
              <a:defRPr/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How do individual orders (micro) influence aggregate market behavior (macro)?</a:t>
            </a:r>
          </a:p>
          <a:p>
            <a:pPr marL="342900" indent="-342900">
              <a:lnSpc>
                <a:spcPct val="80000"/>
              </a:lnSpc>
              <a:spcBef>
                <a:spcPct val="20000"/>
              </a:spcBef>
              <a:buFont typeface="Arial"/>
              <a:buChar char="•"/>
              <a:defRPr/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Tradeoff between </a:t>
            </a:r>
            <a:r>
              <a:rPr lang="en-US" sz="2000" i="1" dirty="0">
                <a:solidFill>
                  <a:srgbClr val="00800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immediacy </a:t>
            </a: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and </a:t>
            </a:r>
            <a:r>
              <a:rPr lang="en-US" sz="2000" i="1" dirty="0">
                <a:solidFill>
                  <a:srgbClr val="00800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price</a:t>
            </a:r>
          </a:p>
          <a:p>
            <a:pPr marL="342900" indent="-342900">
              <a:lnSpc>
                <a:spcPct val="80000"/>
              </a:lnSpc>
              <a:spcBef>
                <a:spcPct val="20000"/>
              </a:spcBef>
              <a:buFont typeface="Arial"/>
              <a:buChar char="•"/>
              <a:defRPr/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Seen in “submit and leave” strategies:</a:t>
            </a:r>
          </a:p>
          <a:p>
            <a:pPr marL="342900" indent="-342900">
              <a:lnSpc>
                <a:spcPct val="80000"/>
              </a:lnSpc>
              <a:spcBef>
                <a:spcPct val="20000"/>
              </a:spcBef>
              <a:buFont typeface="Arial"/>
              <a:buChar char="•"/>
              <a:defRPr/>
            </a:pPr>
            <a:endParaRPr lang="en-US" sz="2000" dirty="0">
              <a:solidFill>
                <a:srgbClr val="000090"/>
              </a:solidFill>
              <a:latin typeface="Arial"/>
              <a:ea typeface="ＭＳ Ｐゴシック" pitchFamily="-103" charset="-128"/>
              <a:cs typeface="ＭＳ Ｐゴシック" pitchFamily="-103" charset="-128"/>
            </a:endParaRPr>
          </a:p>
        </p:txBody>
      </p:sp>
      <p:sp>
        <p:nvSpPr>
          <p:cNvPr id="17" name="Rectangle 2"/>
          <p:cNvSpPr txBox="1">
            <a:spLocks noChangeArrowheads="1"/>
          </p:cNvSpPr>
          <p:nvPr/>
        </p:nvSpPr>
        <p:spPr>
          <a:xfrm>
            <a:off x="1524000" y="-442048"/>
            <a:ext cx="9144000" cy="1746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FF000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Market Microstructure</a:t>
            </a:r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 flipH="1">
            <a:off x="9136821" y="3339637"/>
            <a:ext cx="813925" cy="33803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9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Lpolicies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949" y="1543174"/>
            <a:ext cx="7411982" cy="1858157"/>
          </a:xfrm>
          <a:prstGeom prst="rect">
            <a:avLst/>
          </a:prstGeom>
        </p:spPr>
      </p:pic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524000" y="330739"/>
            <a:ext cx="9144000" cy="12124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2800" dirty="0">
                <a:solidFill>
                  <a:srgbClr val="FF000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Policies Learned: Time and Volume Remaining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520949" y="3985390"/>
            <a:ext cx="9144000" cy="28726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  <a:buFont typeface="Arial"/>
              <a:buChar char="•"/>
              <a:defRPr/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Experimental framework</a:t>
            </a:r>
          </a:p>
          <a:p>
            <a:pPr marL="742950" lvl="1" indent="-285750">
              <a:lnSpc>
                <a:spcPct val="80000"/>
              </a:lnSpc>
              <a:spcBef>
                <a:spcPct val="20000"/>
              </a:spcBef>
              <a:buFont typeface="Arial"/>
              <a:buChar char="–"/>
              <a:defRPr/>
            </a:pPr>
            <a:r>
              <a:rPr lang="en-US" sz="16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Full historical order book reconstruction and simulation</a:t>
            </a:r>
          </a:p>
          <a:p>
            <a:pPr marL="742950" lvl="1" indent="-285750">
              <a:lnSpc>
                <a:spcPct val="80000"/>
              </a:lnSpc>
              <a:spcBef>
                <a:spcPct val="20000"/>
              </a:spcBef>
              <a:buFont typeface="Arial"/>
              <a:buChar char="–"/>
              <a:defRPr/>
            </a:pPr>
            <a:r>
              <a:rPr lang="en-US" sz="16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Learn optimal policy on 1 year training; test on following 6 months</a:t>
            </a:r>
          </a:p>
          <a:p>
            <a:pPr marL="742950" lvl="1" indent="-285750">
              <a:lnSpc>
                <a:spcPct val="80000"/>
              </a:lnSpc>
              <a:spcBef>
                <a:spcPct val="20000"/>
              </a:spcBef>
              <a:buFont typeface="Arial"/>
              <a:buChar char="–"/>
              <a:defRPr/>
            </a:pPr>
            <a:r>
              <a:rPr lang="en-US" sz="16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Pitfalls: directional drift, “counterfactual” market impact</a:t>
            </a:r>
            <a:endParaRPr lang="en-US" sz="2000" dirty="0">
              <a:solidFill>
                <a:srgbClr val="000090"/>
              </a:solidFill>
              <a:latin typeface="Arial"/>
              <a:ea typeface="ＭＳ Ｐゴシック" pitchFamily="-103" charset="-128"/>
              <a:cs typeface="ＭＳ Ｐゴシック" pitchFamily="-103" charset="-128"/>
            </a:endParaRPr>
          </a:p>
          <a:p>
            <a:pPr marL="342900" indent="-342900">
              <a:lnSpc>
                <a:spcPct val="80000"/>
              </a:lnSpc>
              <a:spcBef>
                <a:spcPct val="20000"/>
              </a:spcBef>
              <a:buFont typeface="Arial"/>
              <a:buChar char="•"/>
              <a:defRPr/>
            </a:pPr>
            <a:r>
              <a:rPr lang="en-US" sz="20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Overall shape is consistent and sensible</a:t>
            </a:r>
          </a:p>
          <a:p>
            <a:pPr marL="742950" lvl="1" indent="-285750">
              <a:lnSpc>
                <a:spcPct val="80000"/>
              </a:lnSpc>
              <a:spcBef>
                <a:spcPct val="20000"/>
              </a:spcBef>
              <a:buFont typeface="Arial"/>
              <a:buChar char="–"/>
              <a:defRPr/>
            </a:pPr>
            <a:r>
              <a:rPr lang="en-US" sz="16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Become more aggressive (spread crossing) as time runs out or inventory is too large</a:t>
            </a:r>
          </a:p>
          <a:p>
            <a:pPr marL="742950" lvl="1" indent="-285750">
              <a:lnSpc>
                <a:spcPct val="80000"/>
              </a:lnSpc>
              <a:spcBef>
                <a:spcPct val="20000"/>
              </a:spcBef>
              <a:buFont typeface="Arial"/>
              <a:buChar char="–"/>
              <a:defRPr/>
            </a:pPr>
            <a:r>
              <a:rPr lang="en-US" sz="1600" dirty="0">
                <a:solidFill>
                  <a:srgbClr val="000090"/>
                </a:solidFill>
                <a:latin typeface="Arial"/>
                <a:ea typeface="ＭＳ Ｐゴシック" pitchFamily="-103" charset="-128"/>
                <a:cs typeface="ＭＳ Ｐゴシック" pitchFamily="-103" charset="-128"/>
              </a:rPr>
              <a:t>Learning optimizes this qualitative schedule</a:t>
            </a:r>
          </a:p>
        </p:txBody>
      </p:sp>
    </p:spTree>
    <p:extLst>
      <p:ext uri="{BB962C8B-B14F-4D97-AF65-F5344CB8AC3E}">
        <p14:creationId xmlns:p14="http://schemas.microsoft.com/office/powerpoint/2010/main" val="113319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ChangeArrowheads="1"/>
          </p:cNvSpPr>
          <p:nvPr/>
        </p:nvSpPr>
        <p:spPr bwMode="auto">
          <a:xfrm>
            <a:off x="7205663" y="2289176"/>
            <a:ext cx="184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endParaRPr lang="en-US"/>
          </a:p>
        </p:txBody>
      </p:sp>
      <p:graphicFrame>
        <p:nvGraphicFramePr>
          <p:cNvPr id="81923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465737"/>
              </p:ext>
            </p:extLst>
          </p:nvPr>
        </p:nvGraphicFramePr>
        <p:xfrm>
          <a:off x="2590800" y="2057400"/>
          <a:ext cx="8599714" cy="3211286"/>
        </p:xfrm>
        <a:graphic>
          <a:graphicData uri="http://schemas.openxmlformats.org/drawingml/2006/table">
            <a:tbl>
              <a:tblPr/>
              <a:tblGrid>
                <a:gridCol w="3236208"/>
                <a:gridCol w="1073079"/>
                <a:gridCol w="3217349"/>
                <a:gridCol w="1073078"/>
              </a:tblGrid>
              <a:tr h="48919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Bid Volume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-0.06%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Ask Volume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-0.28%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06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Bid-Ask Volume Misbalance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0.13%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Bid-Ask Spread</a:t>
                      </a: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7.97%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8919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Price Level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0.26%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Immediate Market Order Cost</a:t>
                      </a: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4.26%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06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Signed Transaction Volume</a:t>
                      </a: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2.81%</a:t>
                      </a:r>
                      <a:endParaRPr kumimoji="0" 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Price Volatility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-0.55%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06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Spread Volatility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1.89%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Signed Incoming Volume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0.59%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6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Spread + Immediate Cost</a:t>
                      </a: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8.69%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Spread+ImmCost+Signed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Vol</a:t>
                      </a:r>
                      <a:endParaRPr kumimoji="0" 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12.85%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3048" name="Text Box 40"/>
          <p:cNvSpPr txBox="1">
            <a:spLocks noChangeArrowheads="1"/>
          </p:cNvSpPr>
          <p:nvPr/>
        </p:nvSpPr>
        <p:spPr bwMode="auto">
          <a:xfrm>
            <a:off x="2373087" y="725715"/>
            <a:ext cx="836158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Additional Improvement </a:t>
            </a:r>
            <a:r>
              <a:rPr lang="en-US" sz="28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From Order Book Features</a:t>
            </a:r>
          </a:p>
        </p:txBody>
      </p:sp>
    </p:spTree>
    <p:extLst>
      <p:ext uri="{BB962C8B-B14F-4D97-AF65-F5344CB8AC3E}">
        <p14:creationId xmlns:p14="http://schemas.microsoft.com/office/powerpoint/2010/main" val="1804895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Outline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Reinforcement Learning? </a:t>
            </a:r>
          </a:p>
          <a:p>
            <a:r>
              <a:rPr lang="en-US" dirty="0" smtClean="0"/>
              <a:t>Markov </a:t>
            </a:r>
            <a:r>
              <a:rPr lang="en-US" dirty="0"/>
              <a:t>Decision </a:t>
            </a:r>
            <a:r>
              <a:rPr lang="en-US" dirty="0" smtClean="0"/>
              <a:t>Processes</a:t>
            </a:r>
          </a:p>
          <a:p>
            <a:r>
              <a:rPr lang="en-US" dirty="0" smtClean="0"/>
              <a:t>Bellman Equation as Linear Programming</a:t>
            </a:r>
            <a:endParaRPr lang="en-US" dirty="0"/>
          </a:p>
          <a:p>
            <a:r>
              <a:rPr lang="en-US" dirty="0" smtClean="0"/>
              <a:t>Q-Learning </a:t>
            </a:r>
            <a:endParaRPr lang="en-US" dirty="0"/>
          </a:p>
          <a:p>
            <a:r>
              <a:rPr lang="en-US" dirty="0" smtClean="0"/>
              <a:t>Policy Gradients</a:t>
            </a:r>
          </a:p>
          <a:p>
            <a:r>
              <a:rPr lang="en-US" dirty="0" smtClean="0"/>
              <a:t>An Example of Auction Sell via Discrete Q-Learning by Prof. Michael Kearns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723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Challenge for Option A Projects: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 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github.com/Ceruleanacg/Personae/blob/master/README.md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This </a:t>
            </a:r>
            <a:r>
              <a:rPr lang="en-US" dirty="0"/>
              <a:t>is a </a:t>
            </a:r>
            <a:r>
              <a:rPr lang="en-US" dirty="0" smtClean="0"/>
              <a:t>good </a:t>
            </a:r>
            <a:r>
              <a:rPr lang="en-US" dirty="0"/>
              <a:t>start for the application of </a:t>
            </a:r>
            <a:r>
              <a:rPr lang="en-US" dirty="0" smtClean="0"/>
              <a:t>reinforcement </a:t>
            </a:r>
            <a:r>
              <a:rPr lang="en-US" dirty="0"/>
              <a:t>learning in </a:t>
            </a:r>
            <a:r>
              <a:rPr lang="en-US" dirty="0" smtClean="0"/>
              <a:t>trading.</a:t>
            </a:r>
          </a:p>
          <a:p>
            <a:r>
              <a:rPr lang="en-US" dirty="0" smtClean="0"/>
              <a:t>Can you </a:t>
            </a:r>
            <a:r>
              <a:rPr lang="en-US" b="1" dirty="0" smtClean="0">
                <a:solidFill>
                  <a:srgbClr val="FF0000"/>
                </a:solidFill>
              </a:rPr>
              <a:t>reproduce</a:t>
            </a:r>
            <a:r>
              <a:rPr lang="en-US" dirty="0"/>
              <a:t> </a:t>
            </a:r>
            <a:r>
              <a:rPr lang="en-US" dirty="0" smtClean="0"/>
              <a:t>the results there?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78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7559" y="1415902"/>
            <a:ext cx="5497441" cy="544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42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75363" y="2879725"/>
            <a:ext cx="19431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9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3412" y="2775766"/>
            <a:ext cx="50800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117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6113" y="2873375"/>
            <a:ext cx="77216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7015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5382</TotalTime>
  <Words>966</Words>
  <Application>Microsoft Macintosh PowerPoint</Application>
  <PresentationFormat>Widescreen</PresentationFormat>
  <Paragraphs>165</Paragraphs>
  <Slides>61</Slides>
  <Notes>2</Notes>
  <HiddenSlides>4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73" baseType="lpstr">
      <vt:lpstr>Calibri</vt:lpstr>
      <vt:lpstr>Century Gothic</vt:lpstr>
      <vt:lpstr>CMSS10</vt:lpstr>
      <vt:lpstr>CMSS9</vt:lpstr>
      <vt:lpstr>CMSY8</vt:lpstr>
      <vt:lpstr>ＭＳ Ｐゴシック</vt:lpstr>
      <vt:lpstr>Times New Roman</vt:lpstr>
      <vt:lpstr>Wingdings</vt:lpstr>
      <vt:lpstr>Wingdings 3</vt:lpstr>
      <vt:lpstr>幼圆</vt:lpstr>
      <vt:lpstr>Arial</vt:lpstr>
      <vt:lpstr>Wisp</vt:lpstr>
      <vt:lpstr>An Introduction to Reinforcement Learning</vt:lpstr>
      <vt:lpstr>Supervised Learning</vt:lpstr>
      <vt:lpstr>Unsupervised Learning</vt:lpstr>
      <vt:lpstr>Today: Reinforcement Learning</vt:lpstr>
      <vt:lpstr>Playing games against human champions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Car-Pole Control Problem</vt:lpstr>
      <vt:lpstr>PowerPoint Presentation</vt:lpstr>
      <vt:lpstr>Mathematical Formulation of Reinforcement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Bellman Equation of Optimal Value</vt:lpstr>
      <vt:lpstr>Bellman Equation as LP (Farias and Van Roy, 2003)  </vt:lpstr>
      <vt:lpstr>Duality between Value Function and Policy</vt:lpstr>
      <vt:lpstr>Online Value-Policy Iteration  (Mengdi Wang 2017, arXiv:1704.01869)</vt:lpstr>
      <vt:lpstr>Near Optimal Primal-Dual Algorithms</vt:lpstr>
      <vt:lpstr>Q-Learning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Training the Q-network: Experience Replay  </vt:lpstr>
      <vt:lpstr>PowerPoint Presentation</vt:lpstr>
      <vt:lpstr>Example</vt:lpstr>
      <vt:lpstr>Policy Gradients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Pytorch Implementation</vt:lpstr>
      <vt:lpstr>PowerPoint Presentation</vt:lpstr>
      <vt:lpstr>Summary</vt:lpstr>
      <vt:lpstr>A Brief Field Guide to Wall Street</vt:lpstr>
      <vt:lpstr>Optimized Execution, Market Microstructure  and Reinforcement Learning</vt:lpstr>
      <vt:lpstr>A Canonical Trading Problem</vt:lpstr>
      <vt:lpstr>PowerPoint Presentation</vt:lpstr>
      <vt:lpstr>PowerPoint Presentation</vt:lpstr>
      <vt:lpstr>PowerPoint Presentation</vt:lpstr>
      <vt:lpstr>A Challenge for Option A Projects: </vt:lpstr>
      <vt:lpstr>Thank you!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364</cp:revision>
  <cp:lastPrinted>2018-05-03T06:22:15Z</cp:lastPrinted>
  <dcterms:created xsi:type="dcterms:W3CDTF">2018-01-08T12:07:28Z</dcterms:created>
  <dcterms:modified xsi:type="dcterms:W3CDTF">2019-04-09T13:10:04Z</dcterms:modified>
</cp:coreProperties>
</file>

<file path=docProps/thumbnail.jpeg>
</file>